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56" r:id="rId2"/>
    <p:sldId id="281" r:id="rId3"/>
    <p:sldId id="278" r:id="rId4"/>
    <p:sldId id="285" r:id="rId5"/>
    <p:sldId id="282" r:id="rId6"/>
    <p:sldId id="286" r:id="rId7"/>
    <p:sldId id="309" r:id="rId8"/>
    <p:sldId id="310" r:id="rId9"/>
    <p:sldId id="297" r:id="rId10"/>
    <p:sldId id="298" r:id="rId11"/>
    <p:sldId id="299" r:id="rId12"/>
    <p:sldId id="304" r:id="rId13"/>
    <p:sldId id="300" r:id="rId14"/>
    <p:sldId id="311" r:id="rId15"/>
    <p:sldId id="293" r:id="rId16"/>
    <p:sldId id="290" r:id="rId17"/>
    <p:sldId id="312" r:id="rId18"/>
    <p:sldId id="295" r:id="rId19"/>
    <p:sldId id="271" r:id="rId20"/>
    <p:sldId id="280" r:id="rId21"/>
    <p:sldId id="305" r:id="rId22"/>
    <p:sldId id="306" r:id="rId23"/>
    <p:sldId id="307" r:id="rId24"/>
    <p:sldId id="30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>
      <p:cViewPr varScale="1">
        <p:scale>
          <a:sx n="73" d="100"/>
          <a:sy n="73" d="100"/>
        </p:scale>
        <p:origin x="11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84F56-E4B1-4E5C-AACD-54BAF1800184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60654-E238-4A52-BF16-91489857413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506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66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185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473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1198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752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965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7316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978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666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16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526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077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00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008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388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17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C9AF-72E6-42F0-A8EF-0D756D583163}" type="datetimeFigureOut">
              <a:rPr lang="en-IE" smtClean="0"/>
              <a:t>26/09/2022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3C3C4B5-9DF5-4F03-9190-7BD042FFE12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344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rw.org/report/2022/05/25/how-dare-they-peep-my-private-life/childrens-rights-violations-governments" TargetMode="External"/><Relationship Id="rId2" Type="http://schemas.openxmlformats.org/officeDocument/2006/relationships/hyperlink" Target="https://www.wired.com/story/denmark-google-schools-data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tc.gov/system/files/ftc_gov/pdf/Commercial%20Surveillance%20and%20Data%20Security%20Rulemaking%20Fact%20Sheet_1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negieendowment.org/2019/09/17/global-expansion-of-ai-surveillance-pub-79847" TargetMode="External"/><Relationship Id="rId2" Type="http://schemas.openxmlformats.org/officeDocument/2006/relationships/hyperlink" Target="https://carnegieendowment.org/files/AI_Global_Surveillance_Index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AD86CC0-7305-4D0E-82CE-987AE03B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2" r="18456" b="9090"/>
          <a:stretch/>
        </p:blipFill>
        <p:spPr>
          <a:xfrm>
            <a:off x="3202390" y="-1"/>
            <a:ext cx="5941610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3900"/>
              <a:t>AI between assistance and surveillance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1" y="4050831"/>
            <a:ext cx="3059791" cy="1096901"/>
          </a:xfrm>
        </p:spPr>
        <p:txBody>
          <a:bodyPr>
            <a:normAutofit/>
          </a:bodyPr>
          <a:lstStyle/>
          <a:p>
            <a:r>
              <a:rPr lang="en-IE" sz="1400"/>
              <a:t>CT5142 Ethics and AI, Week 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3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3E96F97-714B-46CB-BC3F-DFCB7BE96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27" r="-1" b="15807"/>
          <a:stretch/>
        </p:blipFill>
        <p:spPr>
          <a:xfrm>
            <a:off x="426339" y="571500"/>
            <a:ext cx="829132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does AI add to traditional surveillance?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Reduced reliance on human observation, with resulting lower cost and easy scalability (depending on hardware required)</a:t>
            </a:r>
          </a:p>
          <a:p>
            <a:r>
              <a:rPr lang="en-IE" dirty="0" smtClean="0"/>
              <a:t>Complex </a:t>
            </a:r>
            <a:r>
              <a:rPr lang="en-IE" dirty="0"/>
              <a:t>analysis of captured </a:t>
            </a:r>
            <a:r>
              <a:rPr lang="en-IE" dirty="0" smtClean="0"/>
              <a:t>information, drawing inferences and making predictions</a:t>
            </a:r>
            <a:endParaRPr lang="en-IE" dirty="0"/>
          </a:p>
          <a:p>
            <a:r>
              <a:rPr lang="en-IE" dirty="0" smtClean="0"/>
              <a:t>Promises to improve levels of accuracy and decrease effect of irrational elements of decision-making (promise and reality may not always match)</a:t>
            </a:r>
          </a:p>
          <a:p>
            <a:r>
              <a:rPr lang="en-IE" dirty="0" smtClean="0"/>
              <a:t>Might allow real-time adaptation to complex set of parameters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11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7" y="3582898"/>
            <a:ext cx="6561778" cy="1646302"/>
          </a:xfrm>
        </p:spPr>
        <p:txBody>
          <a:bodyPr/>
          <a:lstStyle/>
          <a:p>
            <a:r>
              <a:rPr lang="en-IE" sz="4000" dirty="0"/>
              <a:t>Ethical Challenges of </a:t>
            </a:r>
            <a:r>
              <a:rPr lang="en-IE" sz="4000" dirty="0" smtClean="0"/>
              <a:t>digital assistance/surveillance</a:t>
            </a:r>
            <a:endParaRPr lang="en-IE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74" y="908720"/>
            <a:ext cx="3959560" cy="221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7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B735F7E-6F25-4608-AFFB-F089A1D7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3" r="21754"/>
          <a:stretch/>
        </p:blipFill>
        <p:spPr>
          <a:xfrm>
            <a:off x="3202390" y="-1"/>
            <a:ext cx="5941610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46BCCD-B26D-4D0C-BE87-B44B0E95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609600"/>
            <a:ext cx="3127897" cy="1320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2800" dirty="0" err="1"/>
              <a:t>Unwitting</a:t>
            </a:r>
            <a:r>
              <a:rPr lang="de-DE" sz="2800" dirty="0"/>
              <a:t> </a:t>
            </a:r>
            <a:r>
              <a:rPr lang="de-DE" sz="2800" dirty="0" err="1"/>
              <a:t>disclosures</a:t>
            </a:r>
            <a:r>
              <a:rPr lang="de-DE" sz="2800" dirty="0"/>
              <a:t> </a:t>
            </a:r>
            <a:r>
              <a:rPr lang="de-DE" sz="2800" dirty="0" err="1"/>
              <a:t>through</a:t>
            </a:r>
            <a:r>
              <a:rPr lang="de-DE" sz="2800" dirty="0"/>
              <a:t> </a:t>
            </a:r>
            <a:r>
              <a:rPr lang="de-DE" sz="2800" dirty="0" err="1"/>
              <a:t>aggregate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endParaRPr lang="en-I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7B83D1-01A3-4EE1-AC46-FB2654E1A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3880773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2018: </a:t>
            </a:r>
            <a:r>
              <a:rPr lang="de-DE" sz="1800" dirty="0" err="1"/>
              <a:t>Strava</a:t>
            </a:r>
            <a:r>
              <a:rPr lang="de-DE" sz="1800" dirty="0"/>
              <a:t> Fitness </a:t>
            </a:r>
            <a:r>
              <a:rPr lang="de-DE" sz="1800" dirty="0" err="1"/>
              <a:t>tracker</a:t>
            </a:r>
            <a:r>
              <a:rPr lang="de-DE" sz="1800" dirty="0"/>
              <a:t> </a:t>
            </a:r>
            <a:r>
              <a:rPr lang="de-DE" sz="1800" dirty="0" err="1"/>
              <a:t>made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heatmaps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 </a:t>
            </a:r>
            <a:r>
              <a:rPr lang="de-DE" sz="1800" dirty="0" err="1"/>
              <a:t>aggregated</a:t>
            </a:r>
            <a:r>
              <a:rPr lang="de-DE" sz="1800" dirty="0"/>
              <a:t> </a:t>
            </a:r>
            <a:r>
              <a:rPr lang="de-DE" sz="1800" dirty="0" err="1"/>
              <a:t>activity</a:t>
            </a:r>
            <a:r>
              <a:rPr lang="de-DE" sz="1800" dirty="0"/>
              <a:t> </a:t>
            </a:r>
            <a:r>
              <a:rPr lang="de-DE" sz="1800" dirty="0" err="1"/>
              <a:t>routes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Strava</a:t>
            </a:r>
            <a:r>
              <a:rPr lang="de-DE" sz="1800" dirty="0"/>
              <a:t> </a:t>
            </a:r>
            <a:r>
              <a:rPr lang="de-DE" sz="1800" dirty="0" err="1"/>
              <a:t>users</a:t>
            </a:r>
            <a:endParaRPr lang="de-DE" sz="1800" dirty="0"/>
          </a:p>
          <a:p>
            <a:r>
              <a:rPr lang="de-DE" dirty="0"/>
              <a:t>This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secret</a:t>
            </a:r>
            <a:r>
              <a:rPr lang="de-DE" dirty="0"/>
              <a:t> US </a:t>
            </a:r>
            <a:r>
              <a:rPr lang="de-DE" dirty="0" err="1"/>
              <a:t>military</a:t>
            </a:r>
            <a:r>
              <a:rPr lang="de-DE" dirty="0"/>
              <a:t> </a:t>
            </a:r>
            <a:r>
              <a:rPr lang="de-DE" dirty="0" err="1"/>
              <a:t>bases</a:t>
            </a:r>
            <a:r>
              <a:rPr lang="de-DE" dirty="0"/>
              <a:t>, e.g. in Afghanistan</a:t>
            </a:r>
            <a:endParaRPr lang="de-DE" sz="1800" dirty="0"/>
          </a:p>
          <a:p>
            <a:r>
              <a:rPr lang="en-IE" sz="1800" dirty="0" smtClean="0"/>
              <a:t>(This was merely simple aggregation – how about more complex analysis of hidden features?)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85312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E2FBC-2B1C-4E2B-A63D-410FDA0F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sz="3600" dirty="0" smtClean="0"/>
              <a:t>„Always-on“ monitoring through personal devices</a:t>
            </a:r>
            <a:endParaRPr lang="en-I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0491B-9C4D-4FF7-874F-E4A20C1E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401" y="2160589"/>
            <a:ext cx="3559943" cy="429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smtClean="0"/>
              <a:t>E.g. Fitness trackers or health apps for mobile phones</a:t>
            </a:r>
          </a:p>
          <a:p>
            <a:pPr>
              <a:lnSpc>
                <a:spcPct val="90000"/>
              </a:lnSpc>
            </a:pPr>
            <a:r>
              <a:rPr lang="de-DE" dirty="0" smtClean="0"/>
              <a:t>E.g. Alexa as v</a:t>
            </a:r>
            <a:r>
              <a:rPr lang="de-DE" sz="1800" dirty="0" smtClean="0"/>
              <a:t>oice </a:t>
            </a:r>
            <a:r>
              <a:rPr lang="de-DE" sz="1800" dirty="0"/>
              <a:t>assistant that is „always on standby“, reacts to wake-up word</a:t>
            </a:r>
          </a:p>
          <a:p>
            <a:pPr>
              <a:lnSpc>
                <a:spcPct val="90000"/>
              </a:lnSpc>
            </a:pPr>
            <a:r>
              <a:rPr lang="en-IE" sz="1800" dirty="0" smtClean="0"/>
              <a:t>Integrated </a:t>
            </a:r>
            <a:r>
              <a:rPr lang="en-IE" sz="1800" dirty="0"/>
              <a:t>with Amazon and wide range of other </a:t>
            </a:r>
            <a:r>
              <a:rPr lang="en-IE" sz="1800" dirty="0" smtClean="0"/>
              <a:t>services</a:t>
            </a:r>
          </a:p>
          <a:p>
            <a:pPr>
              <a:lnSpc>
                <a:spcPct val="90000"/>
              </a:lnSpc>
            </a:pPr>
            <a:r>
              <a:rPr lang="en-IE" dirty="0" smtClean="0"/>
              <a:t>Range of problems associated with potential unintended capturing of information and use by third parties</a:t>
            </a:r>
            <a:endParaRPr lang="en-I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C8A255-960A-4753-9020-00575C688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9" r="8570" b="-1"/>
          <a:stretch/>
        </p:blipFill>
        <p:spPr>
          <a:xfrm>
            <a:off x="508000" y="2159331"/>
            <a:ext cx="3559944" cy="33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CBAD1-E955-43F0-8088-9B0AAFB3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609600"/>
            <a:ext cx="3083746" cy="1320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2800" dirty="0"/>
              <a:t>Intrusiveness of </a:t>
            </a:r>
            <a:r>
              <a:rPr lang="de-DE" sz="2800" dirty="0" smtClean="0"/>
              <a:t>monitoring and assistance for vulnerable persons</a:t>
            </a:r>
            <a:endParaRPr lang="en-I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7A35-6DF0-4704-B327-919419FC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72" y="2420887"/>
            <a:ext cx="3048329" cy="424847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Surveillance in </a:t>
            </a:r>
            <a:r>
              <a:rPr lang="de-DE" dirty="0" smtClean="0"/>
              <a:t>care contexts often for vulnerable persons, e.g. </a:t>
            </a:r>
            <a:r>
              <a:rPr lang="de-DE" dirty="0"/>
              <a:t>o</a:t>
            </a:r>
            <a:r>
              <a:rPr lang="de-DE" dirty="0" smtClean="0"/>
              <a:t>lder person, children, persons with disabilities</a:t>
            </a:r>
          </a:p>
          <a:p>
            <a:r>
              <a:rPr lang="de-DE" dirty="0" smtClean="0"/>
              <a:t>may </a:t>
            </a:r>
            <a:r>
              <a:rPr lang="de-DE" dirty="0"/>
              <a:t>be perceived as intrusive and undignified by users</a:t>
            </a:r>
          </a:p>
          <a:p>
            <a:pPr lvl="1"/>
            <a:r>
              <a:rPr lang="de-DE" dirty="0"/>
              <a:t>Users‘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off-button</a:t>
            </a:r>
          </a:p>
          <a:p>
            <a:r>
              <a:rPr lang="en-IE" dirty="0"/>
              <a:t>Personal sense of dignity and private space needs to be respected, especially when used in domestic or residential settings</a:t>
            </a:r>
          </a:p>
          <a:p>
            <a:endParaRPr lang="en-I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D0A562-F3ED-4174-8697-E9E31AF95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9" r="17572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CFDF3-7907-421B-B735-93AB1519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91976"/>
            <a:ext cx="2802951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Unwitting</a:t>
            </a:r>
            <a:r>
              <a:rPr lang="de-DE" sz="2400" dirty="0"/>
              <a:t> </a:t>
            </a:r>
            <a:r>
              <a:rPr lang="de-DE" sz="2400" dirty="0" err="1"/>
              <a:t>contribution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AI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datasets</a:t>
            </a:r>
            <a:endParaRPr lang="en-I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C9EAF-F3CA-4EB7-B369-86D60225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904" y="1340768"/>
            <a:ext cx="3528392" cy="54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de-DE" sz="1600" dirty="0"/>
              <a:t>Alexa and Siri: </a:t>
            </a:r>
            <a:r>
              <a:rPr lang="de-DE" sz="1600" dirty="0" smtClean="0"/>
              <a:t>initially creation </a:t>
            </a:r>
            <a:r>
              <a:rPr lang="de-DE" sz="1600" dirty="0"/>
              <a:t>of random human transcripts without explicit </a:t>
            </a:r>
            <a:r>
              <a:rPr lang="de-DE" sz="1600" dirty="0" smtClean="0"/>
              <a:t>consent</a:t>
            </a:r>
            <a:endParaRPr lang="de-DE" sz="1600" dirty="0"/>
          </a:p>
          <a:p>
            <a:pPr>
              <a:lnSpc>
                <a:spcPct val="90000"/>
              </a:lnSpc>
            </a:pPr>
            <a:r>
              <a:rPr lang="en-IE" sz="1600" dirty="0"/>
              <a:t>Facial </a:t>
            </a:r>
            <a:r>
              <a:rPr lang="en-IE" sz="1600" dirty="0" smtClean="0"/>
              <a:t>recognition systems include large numbers of openly available photos, often </a:t>
            </a:r>
            <a:r>
              <a:rPr lang="en-IE" sz="1600" dirty="0"/>
              <a:t>geotagged and </a:t>
            </a:r>
            <a:r>
              <a:rPr lang="en-IE" sz="1600" dirty="0" smtClean="0"/>
              <a:t>account-linked</a:t>
            </a:r>
          </a:p>
          <a:p>
            <a:pPr lvl="1">
              <a:lnSpc>
                <a:spcPct val="90000"/>
              </a:lnSpc>
            </a:pPr>
            <a:r>
              <a:rPr lang="en-IE" sz="1400" dirty="0" smtClean="0"/>
              <a:t>E.g. </a:t>
            </a:r>
            <a:r>
              <a:rPr lang="en-IE" sz="1400" dirty="0" err="1" smtClean="0"/>
              <a:t>Megaface</a:t>
            </a:r>
            <a:r>
              <a:rPr lang="en-IE" sz="1400" dirty="0" smtClean="0"/>
              <a:t> </a:t>
            </a:r>
            <a:r>
              <a:rPr lang="en-IE" sz="1400" dirty="0"/>
              <a:t>from Flickr (4 </a:t>
            </a:r>
            <a:r>
              <a:rPr lang="en-IE" sz="1400" dirty="0" err="1"/>
              <a:t>mio</a:t>
            </a:r>
            <a:r>
              <a:rPr lang="en-IE" sz="1400" dirty="0"/>
              <a:t> photos from over 670,000 people)</a:t>
            </a:r>
            <a:endParaRPr lang="en-IE" sz="1400" dirty="0"/>
          </a:p>
          <a:p>
            <a:pPr>
              <a:lnSpc>
                <a:spcPct val="90000"/>
              </a:lnSpc>
            </a:pPr>
            <a:r>
              <a:rPr lang="en-IE" sz="1600" dirty="0"/>
              <a:t>If opt-out is available, it is burdensome and not necessarily effective</a:t>
            </a:r>
          </a:p>
          <a:p>
            <a:pPr>
              <a:lnSpc>
                <a:spcPct val="90000"/>
              </a:lnSpc>
            </a:pPr>
            <a:r>
              <a:rPr lang="en-IE" sz="1600" dirty="0" smtClean="0"/>
              <a:t>“</a:t>
            </a:r>
            <a:r>
              <a:rPr lang="en-IE" sz="1600" dirty="0"/>
              <a:t>Who could have possibly predicted that a snapshot of a toddler in 2005 would contribute, a decade and a half later, to the development of bleeding-edge surveillance technology</a:t>
            </a:r>
            <a:r>
              <a:rPr lang="en-IE" sz="1600" dirty="0" smtClean="0"/>
              <a:t>?” – contextual integrity</a:t>
            </a:r>
            <a:endParaRPr lang="en-IE" sz="1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8EB907-92A2-4A3A-9FFB-DE7543312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8" r="25833" b="1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1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Unavoidability of surveillance through obligatory services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Example: the mandatory use of certain products in education, e.g. VLEs like Blackboard in Higher Education</a:t>
            </a:r>
            <a:r>
              <a:rPr lang="en-IE" dirty="0"/>
              <a:t>;</a:t>
            </a:r>
            <a:r>
              <a:rPr lang="en-IE" dirty="0" smtClean="0"/>
              <a:t> use of tracking systems on school computers; use of integrated system of Google Classroom</a:t>
            </a:r>
          </a:p>
          <a:p>
            <a:pPr lvl="1"/>
            <a:r>
              <a:rPr lang="en-IE" dirty="0" smtClean="0"/>
              <a:t>See recent Danish case (2022): </a:t>
            </a:r>
            <a:r>
              <a:rPr lang="en-IE" dirty="0">
                <a:hlinkClick r:id="rId2"/>
              </a:rPr>
              <a:t>A Danish City Built Google Into Its Schools—Then Banned It | </a:t>
            </a:r>
            <a:r>
              <a:rPr lang="en-IE" dirty="0" smtClean="0">
                <a:hlinkClick r:id="rId2"/>
              </a:rPr>
              <a:t>WIRED</a:t>
            </a:r>
            <a:endParaRPr lang="en-IE" dirty="0" smtClean="0"/>
          </a:p>
          <a:p>
            <a:pPr lvl="1"/>
            <a:r>
              <a:rPr lang="en-IE" dirty="0" smtClean="0"/>
              <a:t>See Human </a:t>
            </a:r>
            <a:r>
              <a:rPr lang="en-IE" dirty="0"/>
              <a:t>Rights Watch report (2022): </a:t>
            </a:r>
            <a:r>
              <a:rPr lang="en-IE" dirty="0">
                <a:hlinkClick r:id="rId3"/>
              </a:rPr>
              <a:t>https://</a:t>
            </a:r>
            <a:r>
              <a:rPr lang="en-IE" dirty="0" smtClean="0">
                <a:hlinkClick r:id="rId3"/>
              </a:rPr>
              <a:t>www.hrw.org/report/2022/05/25/how-dare-they-peep-my-private-life/childrens-rights-violations-governments</a:t>
            </a:r>
            <a:r>
              <a:rPr lang="en-IE" dirty="0" smtClean="0"/>
              <a:t> 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01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420519-6CAE-45CB-B45A-20C625A99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5" r="18709" b="2"/>
          <a:stretch/>
        </p:blipFill>
        <p:spPr>
          <a:xfrm>
            <a:off x="3202390" y="-1"/>
            <a:ext cx="5941610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78650F-F8DA-4CF4-80BE-E9E1F4ED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77" y="609600"/>
            <a:ext cx="3343919" cy="1320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2500" dirty="0" err="1"/>
              <a:t>Indiscriminateness</a:t>
            </a:r>
            <a:r>
              <a:rPr lang="de-DE" sz="2500" dirty="0"/>
              <a:t> </a:t>
            </a:r>
            <a:r>
              <a:rPr lang="de-DE" sz="2500" dirty="0" err="1"/>
              <a:t>of</a:t>
            </a:r>
            <a:r>
              <a:rPr lang="de-DE" sz="2500" dirty="0"/>
              <a:t> </a:t>
            </a:r>
            <a:r>
              <a:rPr lang="de-DE" sz="2500" dirty="0" err="1"/>
              <a:t>dataveillance</a:t>
            </a:r>
            <a:r>
              <a:rPr lang="de-DE" sz="2500" dirty="0"/>
              <a:t> and „</a:t>
            </a:r>
            <a:r>
              <a:rPr lang="de-DE" sz="2500" dirty="0" err="1"/>
              <a:t>automated</a:t>
            </a:r>
            <a:r>
              <a:rPr lang="de-DE" sz="2500" dirty="0"/>
              <a:t> </a:t>
            </a:r>
            <a:r>
              <a:rPr lang="de-DE" sz="2500" dirty="0" err="1"/>
              <a:t>suspicion</a:t>
            </a:r>
            <a:r>
              <a:rPr lang="de-DE" sz="2500" dirty="0"/>
              <a:t>“</a:t>
            </a:r>
            <a:endParaRPr lang="en-IE" sz="25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B3039-9DE4-4B90-948D-AEFD5208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60589"/>
            <a:ext cx="3343920" cy="3880773"/>
          </a:xfrm>
        </p:spPr>
        <p:txBody>
          <a:bodyPr>
            <a:normAutofit fontScale="92500"/>
          </a:bodyPr>
          <a:lstStyle/>
          <a:p>
            <a:r>
              <a:rPr lang="de-DE" sz="1800" dirty="0" err="1"/>
              <a:t>Ethical</a:t>
            </a:r>
            <a:r>
              <a:rPr lang="de-DE" sz="1800" dirty="0"/>
              <a:t> </a:t>
            </a:r>
            <a:r>
              <a:rPr lang="de-DE" sz="1800" dirty="0" err="1"/>
              <a:t>concern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wide</a:t>
            </a:r>
            <a:r>
              <a:rPr lang="de-DE" sz="1800" dirty="0"/>
              <a:t> </a:t>
            </a:r>
            <a:r>
              <a:rPr lang="de-DE" sz="1800" dirty="0" err="1"/>
              <a:t>net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cast and </a:t>
            </a:r>
            <a:r>
              <a:rPr lang="de-DE" sz="1800" dirty="0" err="1"/>
              <a:t>many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end 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under</a:t>
            </a:r>
            <a:r>
              <a:rPr lang="de-DE" sz="1800" dirty="0"/>
              <a:t> </a:t>
            </a:r>
            <a:r>
              <a:rPr lang="de-DE" sz="1800" dirty="0" err="1"/>
              <a:t>surveillance</a:t>
            </a:r>
            <a:r>
              <a:rPr lang="de-DE" sz="1800" dirty="0"/>
              <a:t> </a:t>
            </a:r>
            <a:r>
              <a:rPr lang="de-DE" sz="1800" dirty="0" err="1"/>
              <a:t>without</a:t>
            </a:r>
            <a:r>
              <a:rPr lang="de-DE" sz="1800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sz="1800" dirty="0" err="1"/>
              <a:t>reason</a:t>
            </a:r>
            <a:endParaRPr lang="de-DE" sz="1800" dirty="0"/>
          </a:p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differentiation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suspects</a:t>
            </a:r>
            <a:r>
              <a:rPr lang="de-DE" dirty="0"/>
              <a:t> and </a:t>
            </a:r>
            <a:r>
              <a:rPr lang="de-DE" dirty="0" err="1"/>
              <a:t>ordinary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lang="de-DE" dirty="0"/>
          </a:p>
          <a:p>
            <a:r>
              <a:rPr lang="de-DE" dirty="0" smtClean="0"/>
              <a:t>justifying </a:t>
            </a:r>
            <a:r>
              <a:rPr lang="de-DE" dirty="0"/>
              <a:t>mass surveillance on basis of potential results </a:t>
            </a:r>
            <a:endParaRPr lang="de-DE" sz="1800" dirty="0"/>
          </a:p>
          <a:p>
            <a:r>
              <a:rPr lang="en-IE" sz="1800" dirty="0"/>
              <a:t>But: direct and indirect privacy </a:t>
            </a:r>
            <a:r>
              <a:rPr lang="en-IE" sz="1800" dirty="0" smtClean="0"/>
              <a:t>harms?</a:t>
            </a:r>
            <a:endParaRPr lang="en-IE" sz="1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1CCCA6A-0F8A-4DD2-8381-68430C992B51}"/>
              </a:ext>
            </a:extLst>
          </p:cNvPr>
          <p:cNvSpPr txBox="1">
            <a:spLocks/>
          </p:cNvSpPr>
          <p:nvPr/>
        </p:nvSpPr>
        <p:spPr>
          <a:xfrm>
            <a:off x="444377" y="762000"/>
            <a:ext cx="334391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n-IE" sz="2500" dirty="0"/>
          </a:p>
        </p:txBody>
      </p:sp>
    </p:spTree>
    <p:extLst>
      <p:ext uri="{BB962C8B-B14F-4D97-AF65-F5344CB8AC3E}">
        <p14:creationId xmlns:p14="http://schemas.microsoft.com/office/powerpoint/2010/main" val="3671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6A7D120-C369-4258-BF3B-03968B39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1" r="7231"/>
          <a:stretch/>
        </p:blipFill>
        <p:spPr>
          <a:xfrm>
            <a:off x="3202390" y="-1"/>
            <a:ext cx="5941610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/>
              <a:t>Potential 3</a:t>
            </a:r>
            <a:r>
              <a:rPr lang="en-IE" sz="2800" baseline="30000"/>
              <a:t>rd</a:t>
            </a:r>
            <a:r>
              <a:rPr lang="en-IE" sz="2800"/>
              <a:t> party uses of tracking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88840"/>
            <a:ext cx="3271912" cy="458077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/>
              <a:t>C</a:t>
            </a:r>
            <a:r>
              <a:rPr lang="en-IE" dirty="0" smtClean="0"/>
              <a:t>aptured data is potentially of </a:t>
            </a:r>
            <a:r>
              <a:rPr lang="en-IE" dirty="0"/>
              <a:t>interest to variety of </a:t>
            </a:r>
            <a:r>
              <a:rPr lang="en-IE" dirty="0" smtClean="0"/>
              <a:t>bodies</a:t>
            </a:r>
            <a:endParaRPr lang="en-IE" dirty="0"/>
          </a:p>
          <a:p>
            <a:pPr>
              <a:lnSpc>
                <a:spcPct val="90000"/>
              </a:lnSpc>
            </a:pPr>
            <a:r>
              <a:rPr lang="en-IE" dirty="0"/>
              <a:t>Potential purposes could include: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Targeted advertising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Scrutiny by police 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Assessment by system of social services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Insurance risk assessment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Screening of potential employee qualities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Behavioural change</a:t>
            </a:r>
          </a:p>
          <a:p>
            <a:pPr>
              <a:lnSpc>
                <a:spcPct val="90000"/>
              </a:lnSpc>
            </a:pPr>
            <a:endParaRPr lang="en-I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40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5D3605-2027-4C62-BAFD-CF0283937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27" r="21639" b="-1"/>
          <a:stretch/>
        </p:blipFill>
        <p:spPr>
          <a:xfrm>
            <a:off x="3202390" y="-1"/>
            <a:ext cx="5941610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29536A-F2EE-4FD8-8BE4-42161A5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609600"/>
            <a:ext cx="2888343" cy="1320800"/>
          </a:xfrm>
        </p:spPr>
        <p:txBody>
          <a:bodyPr>
            <a:normAutofit/>
          </a:bodyPr>
          <a:lstStyle/>
          <a:p>
            <a:r>
              <a:rPr lang="de-DE" sz="3600"/>
              <a:t>Surveillance</a:t>
            </a:r>
            <a:endParaRPr lang="en-IE" sz="3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CFC2C4-A9E7-4678-8B5F-D4E9E7F9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60589"/>
            <a:ext cx="2888342" cy="3880773"/>
          </a:xfrm>
        </p:spPr>
        <p:txBody>
          <a:bodyPr>
            <a:normAutofit/>
          </a:bodyPr>
          <a:lstStyle/>
          <a:p>
            <a:r>
              <a:rPr lang="de-DE" sz="1700"/>
              <a:t>„</a:t>
            </a:r>
            <a:r>
              <a:rPr lang="de-DE" sz="1700" err="1"/>
              <a:t>close</a:t>
            </a:r>
            <a:r>
              <a:rPr lang="de-DE" sz="1700"/>
              <a:t> </a:t>
            </a:r>
            <a:r>
              <a:rPr lang="de-DE" sz="1700" err="1"/>
              <a:t>watching</a:t>
            </a:r>
            <a:r>
              <a:rPr lang="de-DE" sz="1700"/>
              <a:t> </a:t>
            </a:r>
            <a:r>
              <a:rPr lang="de-DE" sz="1700" err="1"/>
              <a:t>over</a:t>
            </a:r>
            <a:r>
              <a:rPr lang="de-DE" sz="1700"/>
              <a:t>“</a:t>
            </a:r>
          </a:p>
          <a:p>
            <a:r>
              <a:rPr lang="de-DE" sz="1700" err="1"/>
              <a:t>traditionally</a:t>
            </a:r>
            <a:r>
              <a:rPr lang="de-DE" sz="1700"/>
              <a:t> </a:t>
            </a:r>
            <a:r>
              <a:rPr lang="de-DE" sz="1700" err="1"/>
              <a:t>targeted</a:t>
            </a:r>
            <a:r>
              <a:rPr lang="de-DE" sz="1700"/>
              <a:t> at </a:t>
            </a:r>
            <a:r>
              <a:rPr lang="de-DE" sz="1700" err="1"/>
              <a:t>specific</a:t>
            </a:r>
            <a:r>
              <a:rPr lang="de-DE" sz="1700"/>
              <a:t> </a:t>
            </a:r>
            <a:r>
              <a:rPr lang="de-DE" sz="1700" err="1"/>
              <a:t>individuals</a:t>
            </a:r>
            <a:r>
              <a:rPr lang="de-DE" sz="1700"/>
              <a:t>, </a:t>
            </a:r>
            <a:r>
              <a:rPr lang="de-DE" sz="1700" err="1"/>
              <a:t>especially</a:t>
            </a:r>
            <a:r>
              <a:rPr lang="de-DE" sz="1700"/>
              <a:t> </a:t>
            </a:r>
            <a:r>
              <a:rPr lang="de-DE" sz="1700" err="1"/>
              <a:t>those</a:t>
            </a:r>
            <a:r>
              <a:rPr lang="de-DE" sz="1700"/>
              <a:t> </a:t>
            </a:r>
            <a:r>
              <a:rPr lang="de-DE" sz="1700" err="1"/>
              <a:t>suspected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crimes</a:t>
            </a:r>
            <a:r>
              <a:rPr lang="de-DE" sz="1700"/>
              <a:t> </a:t>
            </a:r>
            <a:r>
              <a:rPr lang="de-DE" sz="1700" err="1"/>
              <a:t>or</a:t>
            </a:r>
            <a:r>
              <a:rPr lang="de-DE" sz="1700"/>
              <a:t> </a:t>
            </a:r>
            <a:r>
              <a:rPr lang="de-DE" sz="1700" err="1"/>
              <a:t>objectionable</a:t>
            </a:r>
            <a:r>
              <a:rPr lang="de-DE" sz="1700"/>
              <a:t> </a:t>
            </a:r>
            <a:r>
              <a:rPr lang="de-DE" sz="1700" err="1"/>
              <a:t>behaviour</a:t>
            </a:r>
            <a:endParaRPr lang="de-DE" sz="1700"/>
          </a:p>
          <a:p>
            <a:r>
              <a:rPr lang="de-DE" sz="1700"/>
              <a:t>Information </a:t>
            </a:r>
            <a:r>
              <a:rPr lang="de-DE" sz="1700" err="1"/>
              <a:t>technology</a:t>
            </a:r>
            <a:r>
              <a:rPr lang="de-DE" sz="1700"/>
              <a:t> and AI </a:t>
            </a:r>
            <a:r>
              <a:rPr lang="de-DE" sz="1700" err="1"/>
              <a:t>raising</a:t>
            </a:r>
            <a:r>
              <a:rPr lang="de-DE" sz="1700"/>
              <a:t> </a:t>
            </a:r>
            <a:r>
              <a:rPr lang="de-DE" sz="1700" err="1"/>
              <a:t>new</a:t>
            </a:r>
            <a:r>
              <a:rPr lang="de-DE" sz="1700"/>
              <a:t> </a:t>
            </a:r>
            <a:r>
              <a:rPr lang="de-DE" sz="1700" err="1"/>
              <a:t>concerns</a:t>
            </a:r>
            <a:r>
              <a:rPr lang="de-DE" sz="1700"/>
              <a:t> </a:t>
            </a:r>
            <a:r>
              <a:rPr lang="de-DE" sz="1700" err="1"/>
              <a:t>regarding</a:t>
            </a:r>
            <a:r>
              <a:rPr lang="de-DE" sz="1700"/>
              <a:t> </a:t>
            </a:r>
            <a:r>
              <a:rPr lang="de-DE" sz="1700" err="1"/>
              <a:t>the</a:t>
            </a:r>
            <a:r>
              <a:rPr lang="de-DE" sz="1700"/>
              <a:t> </a:t>
            </a:r>
            <a:r>
              <a:rPr lang="de-DE" sz="1700" err="1"/>
              <a:t>facilitation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new</a:t>
            </a:r>
            <a:r>
              <a:rPr lang="de-DE" sz="1700"/>
              <a:t> </a:t>
            </a:r>
            <a:r>
              <a:rPr lang="de-DE" sz="1700" err="1"/>
              <a:t>modes</a:t>
            </a:r>
            <a:r>
              <a:rPr lang="de-DE" sz="1700"/>
              <a:t>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surveillance</a:t>
            </a:r>
            <a:r>
              <a:rPr lang="de-DE" sz="1700"/>
              <a:t>, </a:t>
            </a:r>
            <a:r>
              <a:rPr lang="de-DE" sz="1700" err="1"/>
              <a:t>with</a:t>
            </a:r>
            <a:r>
              <a:rPr lang="de-DE" sz="1700"/>
              <a:t> wider </a:t>
            </a:r>
            <a:r>
              <a:rPr lang="de-DE" sz="1700" err="1"/>
              <a:t>reach</a:t>
            </a:r>
            <a:r>
              <a:rPr lang="de-DE" sz="1700"/>
              <a:t> and </a:t>
            </a:r>
            <a:r>
              <a:rPr lang="de-DE" sz="1700" err="1"/>
              <a:t>increasing</a:t>
            </a:r>
            <a:r>
              <a:rPr lang="de-DE" sz="1700"/>
              <a:t> </a:t>
            </a:r>
            <a:r>
              <a:rPr lang="de-DE" sz="1700" err="1"/>
              <a:t>intimacy</a:t>
            </a:r>
            <a:endParaRPr lang="en-IE" sz="17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3681413"/>
            <a:ext cx="357266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8467"/>
            <a:ext cx="967571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8467"/>
            <a:ext cx="937369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54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188640"/>
            <a:ext cx="3168894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/>
              <a:t>“Pushed” self- tracking (Lupton)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912" y="1348427"/>
            <a:ext cx="3329124" cy="38807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E" sz="1600" dirty="0"/>
              <a:t>self-tracking in response to requests (or demands) by third parties</a:t>
            </a:r>
          </a:p>
          <a:p>
            <a:pPr>
              <a:lnSpc>
                <a:spcPct val="90000"/>
              </a:lnSpc>
            </a:pPr>
            <a:r>
              <a:rPr lang="en-IE" sz="1600" dirty="0"/>
              <a:t>Particularly problematic if third parties have an interest in the information that does not correspond to users’ interests, and they get access to the </a:t>
            </a:r>
            <a:r>
              <a:rPr lang="en-IE" sz="1600" dirty="0" smtClean="0"/>
              <a:t>information in power relationship or manipulatively</a:t>
            </a:r>
            <a:endParaRPr lang="en-IE" sz="1600" dirty="0"/>
          </a:p>
          <a:p>
            <a:pPr>
              <a:lnSpc>
                <a:spcPct val="90000"/>
              </a:lnSpc>
            </a:pPr>
            <a:r>
              <a:rPr lang="en-IE" sz="1600" dirty="0" smtClean="0"/>
              <a:t>E.g</a:t>
            </a:r>
            <a:r>
              <a:rPr lang="en-IE" sz="1600" dirty="0"/>
              <a:t>. insurance companies asking for access to </a:t>
            </a:r>
            <a:r>
              <a:rPr lang="en-IE" sz="1600" dirty="0" err="1"/>
              <a:t>fitbit</a:t>
            </a:r>
            <a:r>
              <a:rPr lang="en-IE" sz="1600" dirty="0"/>
              <a:t> data in return for reduced insurance rates</a:t>
            </a:r>
          </a:p>
          <a:p>
            <a:pPr>
              <a:lnSpc>
                <a:spcPct val="90000"/>
              </a:lnSpc>
            </a:pPr>
            <a:r>
              <a:rPr lang="en-IE" sz="1600" dirty="0"/>
              <a:t>employer providing extra benefits in return for tracking</a:t>
            </a:r>
          </a:p>
          <a:p>
            <a:pPr>
              <a:lnSpc>
                <a:spcPct val="90000"/>
              </a:lnSpc>
            </a:pPr>
            <a:r>
              <a:rPr lang="en-IE" sz="1600" dirty="0"/>
              <a:t>health apps getting more commercially valuable data when different data sources are combined by users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785FC8-3BDF-4FC2-95E4-AEC19B533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9" r="27020" b="-1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7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35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How to keep surveillance ethical?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194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981" y="609600"/>
            <a:ext cx="3207519" cy="13208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E" sz="2500" dirty="0" err="1"/>
              <a:t>Macnish</a:t>
            </a:r>
            <a:r>
              <a:rPr lang="en-IE" sz="2500" dirty="0"/>
              <a:t> (2017): Ethical criteria for legitimate 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2852936"/>
            <a:ext cx="5981649" cy="345638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IE" sz="2000" dirty="0"/>
              <a:t>Surveillance needs to be based on good and openly shareable reasons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IE" sz="2000" dirty="0"/>
              <a:t>Level of surveillance needs to be proportionate to goals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IE" sz="2000" dirty="0"/>
              <a:t>Surveillance needs to discriminate between “innocents” and targets (i.e. vs. mass surveillance)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1C478-F2DC-4484-8A5C-7B9F14AB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06" y="0"/>
            <a:ext cx="2420888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D36E1-62E3-4521-A509-F53CD9490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965" y="609600"/>
            <a:ext cx="4160355" cy="1320800"/>
          </a:xfrm>
        </p:spPr>
        <p:txBody>
          <a:bodyPr>
            <a:noAutofit/>
          </a:bodyPr>
          <a:lstStyle/>
          <a:p>
            <a:r>
              <a:rPr lang="en-IE" sz="2400" dirty="0"/>
              <a:t>Some additional requirements for responsible use of surveillance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542E77-E807-4AC0-81BA-AE59AFE1F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636912"/>
            <a:ext cx="6347714" cy="369248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E" dirty="0"/>
              <a:t>Strong security measures need to be implemented</a:t>
            </a:r>
          </a:p>
          <a:p>
            <a:pPr lvl="1">
              <a:lnSpc>
                <a:spcPct val="90000"/>
              </a:lnSpc>
            </a:pPr>
            <a:r>
              <a:rPr lang="en-IE" dirty="0"/>
              <a:t>Including preventing liquidation sales of data for new purposes</a:t>
            </a:r>
          </a:p>
          <a:p>
            <a:pPr>
              <a:lnSpc>
                <a:spcPct val="90000"/>
              </a:lnSpc>
            </a:pPr>
            <a:r>
              <a:rPr lang="en-IE" dirty="0"/>
              <a:t>Transparency regarding data uses (notice &amp; consent)</a:t>
            </a:r>
          </a:p>
          <a:p>
            <a:pPr>
              <a:lnSpc>
                <a:spcPct val="90000"/>
              </a:lnSpc>
            </a:pPr>
            <a:r>
              <a:rPr lang="en-IE" dirty="0"/>
              <a:t>Provide privacy options, including “right to be forgotten”/option to delete data</a:t>
            </a:r>
          </a:p>
          <a:p>
            <a:pPr>
              <a:lnSpc>
                <a:spcPct val="90000"/>
              </a:lnSpc>
            </a:pPr>
            <a:r>
              <a:rPr lang="en-IE" dirty="0"/>
              <a:t>“Data selling” practices need to be transparent</a:t>
            </a:r>
          </a:p>
          <a:p>
            <a:endParaRPr lang="en-I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A0AF9A-33DD-4A42-8A12-619FE6D3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60312"/>
            <a:ext cx="2896429" cy="160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09600"/>
            <a:ext cx="7632847" cy="1320800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Concerns listed in 2022 FTC Consultation on commercial surveillance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40773"/>
            <a:ext cx="6347714" cy="4340555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Need for appropriate security measures</a:t>
            </a:r>
          </a:p>
          <a:p>
            <a:r>
              <a:rPr lang="en-IE" dirty="0" smtClean="0"/>
              <a:t>Avoidance of potential current or future harms to children</a:t>
            </a:r>
          </a:p>
          <a:p>
            <a:r>
              <a:rPr lang="en-IE" dirty="0" smtClean="0"/>
              <a:t>Avoidance of “coercion” of people into surveillance as condition of services</a:t>
            </a:r>
          </a:p>
          <a:p>
            <a:r>
              <a:rPr lang="en-IE" dirty="0" smtClean="0"/>
              <a:t>Surveillance creep through changing privacy policies with expanding surveillance</a:t>
            </a:r>
          </a:p>
          <a:p>
            <a:r>
              <a:rPr lang="en-IE" dirty="0" smtClean="0"/>
              <a:t>Need for ensuring accuracy of surveillance data and inferences drawn from it</a:t>
            </a:r>
          </a:p>
          <a:p>
            <a:r>
              <a:rPr lang="en-IE" dirty="0" smtClean="0"/>
              <a:t>Need to address the problem of bias</a:t>
            </a:r>
          </a:p>
          <a:p>
            <a:r>
              <a:rPr lang="en-IE" dirty="0" smtClean="0"/>
              <a:t>Avoidance of dark patterns that trick users into sharing information</a:t>
            </a:r>
          </a:p>
          <a:p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www.ftc.gov/system/files/ftc_gov/pdf/Commercial%20Surveillance%20and%20Data%20Security%20Rulemaking%20Fact%20Sheet_1.pdf</a:t>
            </a:r>
            <a:r>
              <a:rPr lang="en-IE" dirty="0" smtClean="0"/>
              <a:t>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8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/>
              <a:t>Surveillance, co-</a:t>
            </a:r>
            <a:r>
              <a:rPr lang="en-IE" sz="2800" err="1"/>
              <a:t>veillance</a:t>
            </a:r>
            <a:r>
              <a:rPr lang="en-IE" sz="2800"/>
              <a:t> and self-surveillance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700" dirty="0"/>
              <a:t>Surveillance, i.e. observing by third parties, with aim to keep track of, potentially control and discipline others</a:t>
            </a:r>
          </a:p>
          <a:p>
            <a:pPr>
              <a:lnSpc>
                <a:spcPct val="90000"/>
              </a:lnSpc>
            </a:pPr>
            <a:r>
              <a:rPr lang="en-IE" sz="1700" dirty="0"/>
              <a:t>Co-</a:t>
            </a:r>
            <a:r>
              <a:rPr lang="en-IE" sz="1700" dirty="0" err="1"/>
              <a:t>veillance</a:t>
            </a:r>
            <a:r>
              <a:rPr lang="en-IE" sz="1700" dirty="0"/>
              <a:t>, i.e. observing by peers in a community, with attempts to influence behaviour of peers</a:t>
            </a:r>
          </a:p>
          <a:p>
            <a:pPr>
              <a:lnSpc>
                <a:spcPct val="90000"/>
              </a:lnSpc>
            </a:pPr>
            <a:r>
              <a:rPr lang="en-IE" sz="1700" dirty="0"/>
              <a:t>Self-surveillance, i.e. observing and trying to control oneself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104E480-D8B3-482C-A385-8D9C299EC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1" r="22119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15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88CC1-FB5B-4836-8DE3-4CF71F1D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609600"/>
            <a:ext cx="2802951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800" err="1"/>
              <a:t>Adversarial</a:t>
            </a:r>
            <a:r>
              <a:rPr lang="de-DE" sz="2800"/>
              <a:t> </a:t>
            </a:r>
            <a:r>
              <a:rPr lang="de-DE" sz="2800" err="1"/>
              <a:t>vs</a:t>
            </a:r>
            <a:r>
              <a:rPr lang="de-DE" sz="2800"/>
              <a:t> non-</a:t>
            </a:r>
            <a:r>
              <a:rPr lang="de-DE" sz="2800" err="1"/>
              <a:t>adversarial</a:t>
            </a:r>
            <a:r>
              <a:rPr lang="de-DE" sz="2800"/>
              <a:t> </a:t>
            </a:r>
            <a:r>
              <a:rPr lang="de-DE" sz="2800" err="1"/>
              <a:t>surveillance</a:t>
            </a:r>
            <a:endParaRPr lang="en-IE" sz="2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043A0E-9772-4FDC-BBBE-DDF8BCAB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72" y="2160589"/>
            <a:ext cx="3048329" cy="388077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de-DE" sz="1500" dirty="0" err="1"/>
              <a:t>Adversarial</a:t>
            </a:r>
            <a:r>
              <a:rPr lang="de-DE" sz="1500" dirty="0"/>
              <a:t> </a:t>
            </a:r>
            <a:r>
              <a:rPr lang="de-DE" sz="1500" dirty="0" err="1"/>
              <a:t>surveillance</a:t>
            </a:r>
            <a:r>
              <a:rPr lang="de-DE" sz="1500" dirty="0"/>
              <a:t>:</a:t>
            </a:r>
          </a:p>
          <a:p>
            <a:pPr lvl="1">
              <a:lnSpc>
                <a:spcPct val="90000"/>
              </a:lnSpc>
            </a:pPr>
            <a:r>
              <a:rPr lang="de-DE" sz="1500" dirty="0"/>
              <a:t>Personal </a:t>
            </a:r>
            <a:r>
              <a:rPr lang="de-DE" sz="1500" dirty="0" err="1"/>
              <a:t>surveillance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 err="1"/>
              <a:t>Mass</a:t>
            </a:r>
            <a:r>
              <a:rPr lang="de-DE" sz="1500" dirty="0"/>
              <a:t> </a:t>
            </a:r>
            <a:r>
              <a:rPr lang="de-DE" sz="1500" dirty="0" err="1"/>
              <a:t>surveillance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Sous-</a:t>
            </a:r>
            <a:r>
              <a:rPr lang="de-DE" sz="1500" dirty="0" err="1"/>
              <a:t>veillance</a:t>
            </a:r>
            <a:r>
              <a:rPr lang="de-DE" sz="1500" dirty="0"/>
              <a:t> („</a:t>
            </a:r>
            <a:r>
              <a:rPr lang="de-DE" sz="1500" dirty="0" err="1"/>
              <a:t>watching</a:t>
            </a:r>
            <a:r>
              <a:rPr lang="de-DE" sz="1500" dirty="0"/>
              <a:t> </a:t>
            </a:r>
            <a:r>
              <a:rPr lang="de-DE" sz="1500" dirty="0" err="1"/>
              <a:t>from</a:t>
            </a:r>
            <a:r>
              <a:rPr lang="de-DE" sz="1500" dirty="0"/>
              <a:t> </a:t>
            </a:r>
            <a:r>
              <a:rPr lang="de-DE" sz="1500" dirty="0" err="1"/>
              <a:t>below</a:t>
            </a:r>
            <a:r>
              <a:rPr lang="de-DE" sz="1500" dirty="0"/>
              <a:t>“, </a:t>
            </a:r>
            <a:r>
              <a:rPr lang="de-DE" sz="1500" dirty="0" err="1"/>
              <a:t>trying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hold </a:t>
            </a:r>
            <a:r>
              <a:rPr lang="de-DE" sz="1500" dirty="0" err="1"/>
              <a:t>authorities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</a:t>
            </a:r>
            <a:r>
              <a:rPr lang="de-DE" sz="1500" dirty="0" err="1"/>
              <a:t>account</a:t>
            </a:r>
            <a:r>
              <a:rPr lang="de-DE" sz="1500" dirty="0"/>
              <a:t> </a:t>
            </a:r>
            <a:r>
              <a:rPr lang="de-DE" sz="1500" dirty="0" err="1"/>
              <a:t>by</a:t>
            </a:r>
            <a:r>
              <a:rPr lang="de-DE" sz="1500" dirty="0"/>
              <a:t> </a:t>
            </a:r>
            <a:r>
              <a:rPr lang="de-DE" sz="1500" dirty="0" err="1"/>
              <a:t>tracking</a:t>
            </a:r>
            <a:r>
              <a:rPr lang="de-DE" sz="1500" dirty="0"/>
              <a:t> </a:t>
            </a:r>
            <a:r>
              <a:rPr lang="de-DE" sz="1500" dirty="0" err="1"/>
              <a:t>their</a:t>
            </a:r>
            <a:r>
              <a:rPr lang="de-DE" sz="1500" dirty="0"/>
              <a:t> </a:t>
            </a:r>
            <a:r>
              <a:rPr lang="de-DE" sz="1500" dirty="0" err="1"/>
              <a:t>behaviour</a:t>
            </a:r>
            <a:r>
              <a:rPr lang="de-DE" sz="1500" dirty="0"/>
              <a:t>)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IE" sz="1500" dirty="0"/>
              <a:t>Non-adversarial surveillance:</a:t>
            </a:r>
          </a:p>
          <a:p>
            <a:pPr lvl="1">
              <a:lnSpc>
                <a:spcPct val="90000"/>
              </a:lnSpc>
            </a:pPr>
            <a:r>
              <a:rPr lang="en-IE" sz="1500" dirty="0"/>
              <a:t>Peer surveillance or co-</a:t>
            </a:r>
            <a:r>
              <a:rPr lang="en-IE" sz="1500" dirty="0" err="1"/>
              <a:t>veillance</a:t>
            </a:r>
            <a:r>
              <a:rPr lang="en-IE" sz="1500" dirty="0"/>
              <a:t> (but incl. public shaming)</a:t>
            </a:r>
          </a:p>
          <a:p>
            <a:pPr lvl="1">
              <a:lnSpc>
                <a:spcPct val="90000"/>
              </a:lnSpc>
            </a:pPr>
            <a:r>
              <a:rPr lang="en-IE" sz="1500" dirty="0"/>
              <a:t>Self-surveillance</a:t>
            </a:r>
          </a:p>
          <a:p>
            <a:pPr lvl="1">
              <a:lnSpc>
                <a:spcPct val="90000"/>
              </a:lnSpc>
            </a:pPr>
            <a:r>
              <a:rPr lang="en-IE" sz="1500" dirty="0"/>
              <a:t>Protective surveillance of vulnerable groups</a:t>
            </a:r>
          </a:p>
          <a:p>
            <a:pPr lvl="1">
              <a:lnSpc>
                <a:spcPct val="90000"/>
              </a:lnSpc>
            </a:pPr>
            <a:endParaRPr lang="en-IE" sz="1500" dirty="0"/>
          </a:p>
          <a:p>
            <a:pPr lvl="1">
              <a:lnSpc>
                <a:spcPct val="90000"/>
              </a:lnSpc>
            </a:pPr>
            <a:endParaRPr lang="en-IE" sz="1500" dirty="0"/>
          </a:p>
          <a:p>
            <a:pPr>
              <a:lnSpc>
                <a:spcPct val="90000"/>
              </a:lnSpc>
            </a:pPr>
            <a:endParaRPr lang="en-IE" sz="1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6AE6DD-7883-4FBC-9BCA-6D0A2CFB6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2" r="23930" b="-1"/>
          <a:stretch/>
        </p:blipFill>
        <p:spPr>
          <a:xfrm>
            <a:off x="20" y="-1"/>
            <a:ext cx="404620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63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498A8-4C01-4C37-BECF-7030FD90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sz="3600" err="1"/>
              <a:t>Dataveillance</a:t>
            </a:r>
            <a:endParaRPr lang="en-IE" sz="36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60E174-BEDB-4094-8806-D3C2C77B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5" y="2159331"/>
            <a:ext cx="2186980" cy="218698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D3997-3C0F-466D-92BA-F454D4641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370" y="2160589"/>
            <a:ext cx="390587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/>
              <a:t>Collection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continuous</a:t>
            </a:r>
            <a:r>
              <a:rPr lang="de-DE" sz="1700"/>
              <a:t> stream </a:t>
            </a:r>
            <a:r>
              <a:rPr lang="de-DE" sz="1700" err="1"/>
              <a:t>of</a:t>
            </a:r>
            <a:r>
              <a:rPr lang="de-DE" sz="1700"/>
              <a:t> online </a:t>
            </a:r>
            <a:r>
              <a:rPr lang="de-DE" sz="1700" err="1"/>
              <a:t>data</a:t>
            </a:r>
            <a:r>
              <a:rPr lang="de-DE" sz="1700"/>
              <a:t> and </a:t>
            </a:r>
            <a:r>
              <a:rPr lang="de-DE" sz="1700" err="1"/>
              <a:t>metadata</a:t>
            </a:r>
            <a:endParaRPr lang="de-DE" sz="1700"/>
          </a:p>
          <a:p>
            <a:pPr>
              <a:lnSpc>
                <a:spcPct val="90000"/>
              </a:lnSpc>
            </a:pPr>
            <a:r>
              <a:rPr lang="de-DE" sz="1700"/>
              <a:t>Challenge </a:t>
            </a:r>
            <a:r>
              <a:rPr lang="de-DE" sz="1700" err="1"/>
              <a:t>of</a:t>
            </a:r>
            <a:r>
              <a:rPr lang="de-DE" sz="1700"/>
              <a:t> </a:t>
            </a:r>
            <a:r>
              <a:rPr lang="de-DE" sz="1700" err="1"/>
              <a:t>merging</a:t>
            </a:r>
            <a:r>
              <a:rPr lang="de-DE" sz="1700"/>
              <a:t> </a:t>
            </a:r>
            <a:r>
              <a:rPr lang="de-DE" sz="1700" err="1"/>
              <a:t>data</a:t>
            </a:r>
            <a:r>
              <a:rPr lang="de-DE" sz="1700"/>
              <a:t> </a:t>
            </a:r>
            <a:r>
              <a:rPr lang="de-DE" sz="1700" err="1"/>
              <a:t>from</a:t>
            </a:r>
            <a:r>
              <a:rPr lang="de-DE" sz="1700"/>
              <a:t> different </a:t>
            </a:r>
            <a:r>
              <a:rPr lang="de-DE" sz="1700" err="1"/>
              <a:t>platforms</a:t>
            </a:r>
            <a:r>
              <a:rPr lang="de-DE" sz="1700"/>
              <a:t> and </a:t>
            </a:r>
            <a:r>
              <a:rPr lang="de-DE" sz="1700" err="1"/>
              <a:t>tracing</a:t>
            </a:r>
            <a:r>
              <a:rPr lang="de-DE" sz="1700"/>
              <a:t> digital </a:t>
            </a:r>
            <a:r>
              <a:rPr lang="de-DE" sz="1700" err="1"/>
              <a:t>footprints</a:t>
            </a:r>
            <a:endParaRPr lang="de-DE" sz="1700"/>
          </a:p>
          <a:p>
            <a:pPr>
              <a:lnSpc>
                <a:spcPct val="90000"/>
              </a:lnSpc>
            </a:pPr>
            <a:r>
              <a:rPr lang="de-DE" sz="1700" err="1"/>
              <a:t>Often</a:t>
            </a:r>
            <a:r>
              <a:rPr lang="de-DE" sz="1700"/>
              <a:t> </a:t>
            </a:r>
            <a:r>
              <a:rPr lang="de-DE" sz="1700" err="1"/>
              <a:t>happening</a:t>
            </a:r>
            <a:r>
              <a:rPr lang="de-DE" sz="1700"/>
              <a:t> </a:t>
            </a:r>
            <a:r>
              <a:rPr lang="de-DE" sz="1700" err="1"/>
              <a:t>without</a:t>
            </a:r>
            <a:r>
              <a:rPr lang="de-DE" sz="1700"/>
              <a:t> </a:t>
            </a:r>
            <a:r>
              <a:rPr lang="de-DE" sz="1700" err="1"/>
              <a:t>data</a:t>
            </a:r>
            <a:r>
              <a:rPr lang="de-DE" sz="1700"/>
              <a:t> </a:t>
            </a:r>
            <a:r>
              <a:rPr lang="de-DE" sz="1700" err="1"/>
              <a:t>subjects</a:t>
            </a:r>
            <a:r>
              <a:rPr lang="de-DE" sz="1700"/>
              <a:t>‘ </a:t>
            </a:r>
            <a:r>
              <a:rPr lang="de-DE" sz="1700" err="1"/>
              <a:t>awareness</a:t>
            </a:r>
            <a:endParaRPr lang="de-DE" sz="1700"/>
          </a:p>
          <a:p>
            <a:pPr>
              <a:lnSpc>
                <a:spcPct val="90000"/>
              </a:lnSpc>
            </a:pPr>
            <a:r>
              <a:rPr lang="de-DE" sz="1700"/>
              <a:t>Can </a:t>
            </a:r>
            <a:r>
              <a:rPr lang="de-DE" sz="1700" err="1"/>
              <a:t>be</a:t>
            </a:r>
            <a:r>
              <a:rPr lang="de-DE" sz="1700"/>
              <a:t> </a:t>
            </a:r>
            <a:r>
              <a:rPr lang="de-DE" sz="1700" err="1"/>
              <a:t>used</a:t>
            </a:r>
            <a:r>
              <a:rPr lang="de-DE" sz="1700"/>
              <a:t> </a:t>
            </a:r>
            <a:r>
              <a:rPr lang="de-DE" sz="1700" err="1"/>
              <a:t>to</a:t>
            </a:r>
            <a:r>
              <a:rPr lang="de-DE" sz="1700"/>
              <a:t> </a:t>
            </a:r>
            <a:r>
              <a:rPr lang="de-DE" sz="1700" err="1"/>
              <a:t>identify</a:t>
            </a:r>
            <a:r>
              <a:rPr lang="de-DE" sz="1700"/>
              <a:t> and track </a:t>
            </a:r>
            <a:r>
              <a:rPr lang="de-DE" sz="1700" err="1"/>
              <a:t>individuals</a:t>
            </a:r>
            <a:r>
              <a:rPr lang="de-DE" sz="1700"/>
              <a:t> (personal </a:t>
            </a:r>
            <a:r>
              <a:rPr lang="de-DE" sz="1700" err="1"/>
              <a:t>dataveillance</a:t>
            </a:r>
            <a:r>
              <a:rPr lang="de-DE" sz="1700"/>
              <a:t>) </a:t>
            </a:r>
            <a:r>
              <a:rPr lang="de-DE" sz="1700" err="1"/>
              <a:t>or</a:t>
            </a:r>
            <a:r>
              <a:rPr lang="de-DE" sz="1700"/>
              <a:t> </a:t>
            </a:r>
            <a:r>
              <a:rPr lang="de-DE" sz="1700" err="1"/>
              <a:t>groups</a:t>
            </a:r>
            <a:r>
              <a:rPr lang="de-DE" sz="1700"/>
              <a:t> </a:t>
            </a:r>
            <a:r>
              <a:rPr lang="de-DE" sz="1700" err="1"/>
              <a:t>with</a:t>
            </a:r>
            <a:r>
              <a:rPr lang="de-DE" sz="1700"/>
              <a:t> </a:t>
            </a:r>
            <a:r>
              <a:rPr lang="de-DE" sz="1700" err="1"/>
              <a:t>certain</a:t>
            </a:r>
            <a:r>
              <a:rPr lang="de-DE" sz="1700"/>
              <a:t> </a:t>
            </a:r>
            <a:r>
              <a:rPr lang="de-DE" sz="1700" err="1"/>
              <a:t>characteristics</a:t>
            </a:r>
            <a:r>
              <a:rPr lang="de-DE" sz="1700"/>
              <a:t> (</a:t>
            </a:r>
            <a:r>
              <a:rPr lang="de-DE" sz="1700" err="1"/>
              <a:t>mass</a:t>
            </a:r>
            <a:r>
              <a:rPr lang="de-DE" sz="1700"/>
              <a:t> </a:t>
            </a:r>
            <a:r>
              <a:rPr lang="de-DE" sz="1700" err="1"/>
              <a:t>dataveillance</a:t>
            </a:r>
            <a:r>
              <a:rPr lang="de-DE" sz="1700"/>
              <a:t>), </a:t>
            </a:r>
            <a:r>
              <a:rPr lang="de-DE" sz="1700" err="1"/>
              <a:t>either</a:t>
            </a:r>
            <a:r>
              <a:rPr lang="de-DE" sz="1700"/>
              <a:t> </a:t>
            </a:r>
            <a:r>
              <a:rPr lang="de-DE" sz="1700" err="1"/>
              <a:t>to</a:t>
            </a:r>
            <a:r>
              <a:rPr lang="de-DE" sz="1700"/>
              <a:t> </a:t>
            </a:r>
            <a:r>
              <a:rPr lang="de-DE" sz="1700" err="1"/>
              <a:t>identify</a:t>
            </a:r>
            <a:r>
              <a:rPr lang="de-DE" sz="1700"/>
              <a:t> relevant </a:t>
            </a:r>
            <a:r>
              <a:rPr lang="de-DE" sz="1700" err="1"/>
              <a:t>characteristics</a:t>
            </a:r>
            <a:r>
              <a:rPr lang="de-DE" sz="1700"/>
              <a:t> </a:t>
            </a:r>
            <a:r>
              <a:rPr lang="de-DE" sz="1700" err="1"/>
              <a:t>or</a:t>
            </a:r>
            <a:r>
              <a:rPr lang="de-DE" sz="1700"/>
              <a:t> </a:t>
            </a:r>
            <a:r>
              <a:rPr lang="de-DE" sz="1700" err="1"/>
              <a:t>as</a:t>
            </a:r>
            <a:r>
              <a:rPr lang="de-DE" sz="1700"/>
              <a:t> </a:t>
            </a:r>
            <a:r>
              <a:rPr lang="de-DE" sz="1700" err="1"/>
              <a:t>precursor</a:t>
            </a:r>
            <a:r>
              <a:rPr lang="de-DE" sz="1700"/>
              <a:t> </a:t>
            </a:r>
            <a:r>
              <a:rPr lang="de-DE" sz="1700" err="1"/>
              <a:t>to</a:t>
            </a:r>
            <a:r>
              <a:rPr lang="de-DE" sz="1700"/>
              <a:t> formal </a:t>
            </a:r>
            <a:r>
              <a:rPr lang="de-DE" sz="1700" err="1"/>
              <a:t>surveillance</a:t>
            </a:r>
            <a:endParaRPr lang="de-DE" sz="1700"/>
          </a:p>
          <a:p>
            <a:pPr>
              <a:lnSpc>
                <a:spcPct val="90000"/>
              </a:lnSpc>
            </a:pPr>
            <a:endParaRPr lang="en-IE" sz="1700"/>
          </a:p>
        </p:txBody>
      </p:sp>
    </p:spTree>
    <p:extLst>
      <p:ext uri="{BB962C8B-B14F-4D97-AF65-F5344CB8AC3E}">
        <p14:creationId xmlns:p14="http://schemas.microsoft.com/office/powerpoint/2010/main" val="233657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40F7-5EF4-43D9-92C9-24C234EC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sz="3600" err="1"/>
              <a:t>Examples</a:t>
            </a:r>
            <a:r>
              <a:rPr lang="de-DE" sz="3600"/>
              <a:t> </a:t>
            </a:r>
            <a:r>
              <a:rPr lang="de-DE" sz="3600" err="1"/>
              <a:t>of</a:t>
            </a:r>
            <a:r>
              <a:rPr lang="de-DE" sz="3600"/>
              <a:t> </a:t>
            </a:r>
            <a:r>
              <a:rPr lang="de-DE" sz="3600" err="1"/>
              <a:t>everyday</a:t>
            </a:r>
            <a:r>
              <a:rPr lang="de-DE" sz="3600"/>
              <a:t> </a:t>
            </a:r>
            <a:r>
              <a:rPr lang="de-DE" sz="3600" err="1"/>
              <a:t>surveillance</a:t>
            </a:r>
            <a:endParaRPr lang="en-IE" sz="36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510B60-9AA2-4C23-B1E8-05BE2FE0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70840"/>
            <a:ext cx="2390089" cy="198974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BF36D-B464-474D-A840-D2999EECD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16832"/>
            <a:ext cx="6984775" cy="450877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Monitoring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employee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outside)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E.g. Amazon </a:t>
            </a:r>
            <a:r>
              <a:rPr lang="de-DE" sz="1800" dirty="0" err="1"/>
              <a:t>Warehouses</a:t>
            </a:r>
            <a:r>
              <a:rPr lang="de-DE" sz="1800" dirty="0"/>
              <a:t>: GPS </a:t>
            </a:r>
            <a:r>
              <a:rPr lang="de-DE" sz="1800" dirty="0" err="1"/>
              <a:t>trackers</a:t>
            </a:r>
            <a:r>
              <a:rPr lang="de-DE" sz="1800" dirty="0"/>
              <a:t> and </a:t>
            </a:r>
            <a:r>
              <a:rPr lang="de-DE" sz="1800" dirty="0" err="1"/>
              <a:t>performance</a:t>
            </a:r>
            <a:r>
              <a:rPr lang="de-DE" sz="1800" dirty="0"/>
              <a:t> </a:t>
            </a:r>
            <a:r>
              <a:rPr lang="de-DE" sz="1800" dirty="0" err="1"/>
              <a:t>metrics</a:t>
            </a:r>
            <a:endParaRPr lang="de-DE" sz="1800" dirty="0"/>
          </a:p>
          <a:p>
            <a:pPr lvl="1">
              <a:lnSpc>
                <a:spcPct val="90000"/>
              </a:lnSpc>
            </a:pPr>
            <a:r>
              <a:rPr lang="de-DE" sz="1800" dirty="0" err="1"/>
              <a:t>Fitbits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monitor </a:t>
            </a:r>
            <a:r>
              <a:rPr lang="de-DE" sz="1800" dirty="0" err="1"/>
              <a:t>employees</a:t>
            </a:r>
            <a:r>
              <a:rPr lang="de-DE" sz="1800" dirty="0"/>
              <a:t>‘ </a:t>
            </a:r>
            <a:r>
              <a:rPr lang="de-DE" sz="1800" dirty="0" err="1"/>
              <a:t>health</a:t>
            </a:r>
            <a:r>
              <a:rPr lang="de-DE" sz="1800" dirty="0"/>
              <a:t> </a:t>
            </a:r>
            <a:r>
              <a:rPr lang="de-DE" sz="1800" dirty="0" err="1"/>
              <a:t>behaviour</a:t>
            </a:r>
            <a:endParaRPr lang="de-DE" sz="1800" dirty="0"/>
          </a:p>
          <a:p>
            <a:pPr>
              <a:lnSpc>
                <a:spcPct val="90000"/>
              </a:lnSpc>
            </a:pPr>
            <a:r>
              <a:rPr lang="en-IE" dirty="0"/>
              <a:t>Surveillance of vulnerable populations by government bodies 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E.g. through increasing AI assessment and processing of social security entitlements (UK)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Algorithmic child protection monitoring decision-making (</a:t>
            </a:r>
            <a:r>
              <a:rPr lang="en-IE" sz="1800" dirty="0" err="1"/>
              <a:t>Algheny</a:t>
            </a:r>
            <a:r>
              <a:rPr lang="en-IE" sz="1800" dirty="0"/>
              <a:t> County, NY)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AI assisted policing, e.g. face recognition in South Wales</a:t>
            </a:r>
          </a:p>
          <a:p>
            <a:pPr>
              <a:lnSpc>
                <a:spcPct val="90000"/>
              </a:lnSpc>
            </a:pPr>
            <a:r>
              <a:rPr lang="en-IE" dirty="0"/>
              <a:t>Surveillance of vulnerable populations in private settings</a:t>
            </a:r>
          </a:p>
          <a:p>
            <a:pPr lvl="1">
              <a:lnSpc>
                <a:spcPct val="90000"/>
              </a:lnSpc>
            </a:pPr>
            <a:r>
              <a:rPr lang="en-IE" sz="1800" dirty="0"/>
              <a:t>Ambient assisted living (AAL) for older persons</a:t>
            </a:r>
          </a:p>
          <a:p>
            <a:pPr lvl="1">
              <a:lnSpc>
                <a:spcPct val="90000"/>
              </a:lnSpc>
            </a:pPr>
            <a:r>
              <a:rPr lang="en-IE" sz="1800" dirty="0" err="1"/>
              <a:t>Nannycams</a:t>
            </a:r>
            <a:r>
              <a:rPr lang="en-IE" sz="1800" dirty="0"/>
              <a:t> in childcare</a:t>
            </a:r>
          </a:p>
        </p:txBody>
      </p:sp>
    </p:spTree>
    <p:extLst>
      <p:ext uri="{BB962C8B-B14F-4D97-AF65-F5344CB8AC3E}">
        <p14:creationId xmlns:p14="http://schemas.microsoft.com/office/powerpoint/2010/main" val="3023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59234-D671-4247-A80C-03F3732B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sz="3600"/>
              <a:t>Amazon Go </a:t>
            </a:r>
            <a:r>
              <a:rPr lang="de-DE" sz="3600" err="1"/>
              <a:t>shops</a:t>
            </a:r>
            <a:r>
              <a:rPr lang="de-DE" sz="3600"/>
              <a:t>: </a:t>
            </a:r>
            <a:r>
              <a:rPr lang="de-DE" sz="3600" err="1"/>
              <a:t>surveillance</a:t>
            </a:r>
            <a:r>
              <a:rPr lang="de-DE" sz="3600"/>
              <a:t> and </a:t>
            </a:r>
            <a:r>
              <a:rPr lang="de-DE" sz="3600" err="1"/>
              <a:t>convenience</a:t>
            </a:r>
            <a:endParaRPr lang="en-IE" sz="3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016AB-2C44-4D47-BF48-B6590C57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215" y="2160589"/>
            <a:ext cx="2700105" cy="3880773"/>
          </a:xfrm>
        </p:spPr>
        <p:txBody>
          <a:bodyPr>
            <a:normAutofit/>
          </a:bodyPr>
          <a:lstStyle/>
          <a:p>
            <a:r>
              <a:rPr lang="de-DE" sz="1800" dirty="0"/>
              <a:t>Convenience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core</a:t>
            </a:r>
            <a:r>
              <a:rPr lang="de-DE" sz="1800" dirty="0"/>
              <a:t> </a:t>
            </a:r>
            <a:r>
              <a:rPr lang="de-DE" sz="1800" dirty="0" err="1"/>
              <a:t>selling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cashier-less</a:t>
            </a:r>
            <a:r>
              <a:rPr lang="de-DE" sz="1800" dirty="0"/>
              <a:t> „Just </a:t>
            </a:r>
            <a:r>
              <a:rPr lang="de-DE" sz="1800" dirty="0" err="1"/>
              <a:t>walk</a:t>
            </a:r>
            <a:r>
              <a:rPr lang="de-DE" sz="1800" dirty="0"/>
              <a:t> out“  experimental </a:t>
            </a:r>
            <a:r>
              <a:rPr lang="de-DE" dirty="0" err="1"/>
              <a:t>a</a:t>
            </a:r>
            <a:r>
              <a:rPr lang="de-DE" sz="1800" dirty="0" err="1"/>
              <a:t>mazon</a:t>
            </a:r>
            <a:r>
              <a:rPr lang="de-DE" sz="1800" dirty="0"/>
              <a:t> </a:t>
            </a:r>
            <a:r>
              <a:rPr lang="de-DE" sz="1800" dirty="0" err="1"/>
              <a:t>go</a:t>
            </a:r>
            <a:r>
              <a:rPr lang="de-DE" sz="1800" dirty="0"/>
              <a:t> </a:t>
            </a:r>
            <a:r>
              <a:rPr lang="de-DE" sz="1800" dirty="0" err="1"/>
              <a:t>shops</a:t>
            </a:r>
            <a:endParaRPr lang="de-DE" sz="1800" dirty="0"/>
          </a:p>
          <a:p>
            <a:r>
              <a:rPr lang="en-IE" sz="1800" dirty="0"/>
              <a:t>User downloads app and their activity in shop is captured </a:t>
            </a:r>
            <a:r>
              <a:rPr lang="en-IE" sz="1800" dirty="0" smtClean="0"/>
              <a:t>by </a:t>
            </a:r>
            <a:r>
              <a:rPr lang="en-IE" sz="1800" dirty="0"/>
              <a:t>hundreds of </a:t>
            </a:r>
            <a:r>
              <a:rPr lang="en-IE" sz="1800" dirty="0" smtClean="0"/>
              <a:t>cameras and analysed with regard to various commercial purposes</a:t>
            </a:r>
            <a:endParaRPr lang="en-I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80DA1B-D878-4170-88A9-2B469C0BA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1" r="9745" b="-2"/>
          <a:stretch/>
        </p:blipFill>
        <p:spPr>
          <a:xfrm>
            <a:off x="508000" y="2159331"/>
            <a:ext cx="4067572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E61BD-AFB7-4403-A989-1969E6DD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sz="3600" dirty="0"/>
              <a:t>Ambient </a:t>
            </a:r>
            <a:r>
              <a:rPr lang="de-DE" sz="3600" dirty="0" err="1"/>
              <a:t>assisted</a:t>
            </a:r>
            <a:r>
              <a:rPr lang="de-DE" sz="3600" dirty="0"/>
              <a:t> </a:t>
            </a:r>
            <a:r>
              <a:rPr lang="de-DE" sz="3600" dirty="0" err="1"/>
              <a:t>living</a:t>
            </a:r>
            <a:r>
              <a:rPr lang="de-DE" sz="3600" dirty="0"/>
              <a:t>: AI </a:t>
            </a:r>
            <a:r>
              <a:rPr lang="de-DE" dirty="0" err="1"/>
              <a:t>a</a:t>
            </a:r>
            <a:r>
              <a:rPr lang="de-DE" sz="3600" dirty="0" err="1"/>
              <a:t>ssistance</a:t>
            </a:r>
            <a:r>
              <a:rPr lang="de-DE" sz="3600" dirty="0"/>
              <a:t> and </a:t>
            </a:r>
            <a:r>
              <a:rPr lang="de-DE" sz="3600" dirty="0" err="1"/>
              <a:t>surveillance</a:t>
            </a:r>
            <a:endParaRPr lang="en-IE" sz="3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AEA97-A42C-4445-B7B2-3463C148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1" y="2159331"/>
            <a:ext cx="3426430" cy="33579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4D84F2-AADA-4DD3-94FE-6BB44263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971" y="2160589"/>
            <a:ext cx="3484357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600" dirty="0"/>
              <a:t>AI </a:t>
            </a:r>
            <a:r>
              <a:rPr lang="de-DE" sz="1600" dirty="0" err="1"/>
              <a:t>promises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provide</a:t>
            </a:r>
            <a:r>
              <a:rPr lang="de-DE" sz="1600" dirty="0"/>
              <a:t> high </a:t>
            </a:r>
            <a:r>
              <a:rPr lang="de-DE" sz="1600" dirty="0" err="1"/>
              <a:t>quality</a:t>
            </a:r>
            <a:r>
              <a:rPr lang="de-DE" sz="1600" dirty="0"/>
              <a:t> </a:t>
            </a:r>
            <a:r>
              <a:rPr lang="de-DE" sz="1600" dirty="0" err="1"/>
              <a:t>surveillance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reduced</a:t>
            </a:r>
            <a:r>
              <a:rPr lang="de-DE" sz="1600" dirty="0"/>
              <a:t> human </a:t>
            </a:r>
            <a:r>
              <a:rPr lang="de-DE" sz="1600" dirty="0" err="1"/>
              <a:t>burden</a:t>
            </a:r>
            <a:endParaRPr lang="de-DE" sz="1600" dirty="0"/>
          </a:p>
          <a:p>
            <a:pPr>
              <a:lnSpc>
                <a:spcPct val="90000"/>
              </a:lnSpc>
            </a:pPr>
            <a:r>
              <a:rPr lang="de-DE" sz="1600" dirty="0" err="1"/>
              <a:t>Combination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various</a:t>
            </a:r>
            <a:r>
              <a:rPr lang="de-DE" sz="1600" dirty="0"/>
              <a:t> </a:t>
            </a:r>
            <a:r>
              <a:rPr lang="de-DE" sz="1600" dirty="0" err="1"/>
              <a:t>sensors</a:t>
            </a:r>
            <a:r>
              <a:rPr lang="de-DE" sz="1600" dirty="0"/>
              <a:t> and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sources</a:t>
            </a:r>
            <a:endParaRPr lang="de-DE" sz="1600" dirty="0"/>
          </a:p>
          <a:p>
            <a:pPr>
              <a:lnSpc>
                <a:spcPct val="90000"/>
              </a:lnSpc>
            </a:pPr>
            <a:r>
              <a:rPr lang="de-DE" sz="1600" dirty="0"/>
              <a:t>E.g. Ambient </a:t>
            </a:r>
            <a:r>
              <a:rPr lang="de-DE" sz="1600" dirty="0" err="1"/>
              <a:t>Assisted</a:t>
            </a:r>
            <a:r>
              <a:rPr lang="de-DE" sz="1600" dirty="0"/>
              <a:t> Living </a:t>
            </a:r>
            <a:r>
              <a:rPr lang="de-DE" sz="1600" dirty="0" err="1"/>
              <a:t>envisaged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smart </a:t>
            </a:r>
            <a:r>
              <a:rPr lang="de-DE" sz="1600" dirty="0" err="1"/>
              <a:t>home</a:t>
            </a:r>
            <a:r>
              <a:rPr lang="de-DE" sz="1600" dirty="0"/>
              <a:t> </a:t>
            </a:r>
            <a:r>
              <a:rPr lang="de-DE" sz="1600" dirty="0" err="1"/>
              <a:t>technology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supports</a:t>
            </a:r>
            <a:r>
              <a:rPr lang="de-DE" sz="1600" dirty="0"/>
              <a:t> </a:t>
            </a:r>
            <a:r>
              <a:rPr lang="de-DE" sz="1600" dirty="0" err="1"/>
              <a:t>frail</a:t>
            </a:r>
            <a:r>
              <a:rPr lang="de-DE" sz="1600" dirty="0"/>
              <a:t> </a:t>
            </a:r>
            <a:r>
              <a:rPr lang="de-DE" sz="1600" dirty="0" err="1"/>
              <a:t>persons</a:t>
            </a:r>
            <a:r>
              <a:rPr lang="de-DE" sz="1600" dirty="0"/>
              <a:t> in </a:t>
            </a:r>
            <a:r>
              <a:rPr lang="de-DE" sz="1600" dirty="0" err="1"/>
              <a:t>performing</a:t>
            </a:r>
            <a:r>
              <a:rPr lang="de-DE" sz="1600" dirty="0"/>
              <a:t> </a:t>
            </a:r>
            <a:r>
              <a:rPr lang="de-DE" sz="1600" dirty="0" err="1"/>
              <a:t>everyday</a:t>
            </a:r>
            <a:r>
              <a:rPr lang="de-DE" sz="1600" dirty="0"/>
              <a:t> </a:t>
            </a:r>
            <a:r>
              <a:rPr lang="de-DE" sz="1600" dirty="0" err="1"/>
              <a:t>tasks</a:t>
            </a:r>
            <a:r>
              <a:rPr lang="de-DE" sz="1600" dirty="0"/>
              <a:t> </a:t>
            </a:r>
            <a:r>
              <a:rPr lang="de-DE" sz="1600" dirty="0" err="1"/>
              <a:t>while</a:t>
            </a:r>
            <a:r>
              <a:rPr lang="de-DE" sz="1600" dirty="0"/>
              <a:t> also </a:t>
            </a:r>
            <a:r>
              <a:rPr lang="de-DE" sz="1600" dirty="0" err="1"/>
              <a:t>monitoring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safety</a:t>
            </a:r>
            <a:r>
              <a:rPr lang="de-DE" sz="1600" dirty="0"/>
              <a:t> and well-</a:t>
            </a:r>
            <a:r>
              <a:rPr lang="de-DE" sz="1600" dirty="0" err="1"/>
              <a:t>being</a:t>
            </a:r>
            <a:r>
              <a:rPr lang="de-DE" sz="1600" dirty="0"/>
              <a:t>, via </a:t>
            </a:r>
            <a:r>
              <a:rPr lang="de-DE" sz="1600" dirty="0" err="1"/>
              <a:t>observation</a:t>
            </a:r>
            <a:r>
              <a:rPr lang="de-DE" sz="1600" dirty="0"/>
              <a:t> </a:t>
            </a:r>
            <a:r>
              <a:rPr lang="de-DE" sz="1600" dirty="0" err="1"/>
              <a:t>cameras</a:t>
            </a:r>
            <a:r>
              <a:rPr lang="de-DE" sz="1600" dirty="0"/>
              <a:t>, </a:t>
            </a:r>
            <a:r>
              <a:rPr lang="de-DE" sz="1600" dirty="0" err="1"/>
              <a:t>functional</a:t>
            </a:r>
            <a:r>
              <a:rPr lang="de-DE" sz="1600" dirty="0"/>
              <a:t> </a:t>
            </a:r>
            <a:r>
              <a:rPr lang="de-DE" sz="1600" dirty="0" err="1"/>
              <a:t>assessments</a:t>
            </a:r>
            <a:r>
              <a:rPr lang="de-DE" sz="1600" dirty="0"/>
              <a:t>, </a:t>
            </a:r>
            <a:r>
              <a:rPr lang="de-DE" sz="1600" dirty="0" err="1"/>
              <a:t>reminder</a:t>
            </a:r>
            <a:r>
              <a:rPr lang="de-DE" sz="1600" dirty="0"/>
              <a:t> and </a:t>
            </a:r>
            <a:r>
              <a:rPr lang="de-DE" sz="1600" dirty="0" err="1"/>
              <a:t>instruction</a:t>
            </a:r>
            <a:r>
              <a:rPr lang="de-DE" sz="1600" dirty="0"/>
              <a:t> </a:t>
            </a:r>
            <a:r>
              <a:rPr lang="de-DE" sz="1600" dirty="0" err="1"/>
              <a:t>systems</a:t>
            </a:r>
            <a:r>
              <a:rPr lang="de-DE" sz="1600" dirty="0"/>
              <a:t>, </a:t>
            </a:r>
            <a:r>
              <a:rPr lang="de-DE" sz="1600" dirty="0" err="1"/>
              <a:t>self</a:t>
            </a:r>
            <a:r>
              <a:rPr lang="de-DE" sz="1600" dirty="0"/>
              <a:t>-monitoring </a:t>
            </a:r>
            <a:r>
              <a:rPr lang="de-DE" sz="1600" dirty="0" err="1"/>
              <a:t>fridge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order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, links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health</a:t>
            </a:r>
            <a:r>
              <a:rPr lang="de-DE" sz="1600" dirty="0"/>
              <a:t> </a:t>
            </a:r>
            <a:r>
              <a:rPr lang="de-DE" sz="1600" dirty="0" err="1"/>
              <a:t>record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carer</a:t>
            </a:r>
            <a:r>
              <a:rPr lang="de-DE" sz="1600" dirty="0"/>
              <a:t> </a:t>
            </a:r>
            <a:r>
              <a:rPr lang="de-DE" sz="1600" dirty="0" err="1"/>
              <a:t>records</a:t>
            </a:r>
            <a:r>
              <a:rPr lang="de-DE" sz="1600" dirty="0"/>
              <a:t> etc. </a:t>
            </a:r>
          </a:p>
          <a:p>
            <a:pPr>
              <a:lnSpc>
                <a:spcPct val="90000"/>
              </a:lnSpc>
            </a:pPr>
            <a:endParaRPr lang="de-DE" sz="1600" dirty="0"/>
          </a:p>
          <a:p>
            <a:pPr>
              <a:lnSpc>
                <a:spcPct val="90000"/>
              </a:lnSpc>
            </a:pPr>
            <a:endParaRPr lang="de-DE" sz="1600" dirty="0"/>
          </a:p>
          <a:p>
            <a:pPr>
              <a:lnSpc>
                <a:spcPct val="90000"/>
              </a:lnSpc>
            </a:pPr>
            <a:endParaRPr lang="en-IE" sz="1100" dirty="0"/>
          </a:p>
        </p:txBody>
      </p:sp>
    </p:spTree>
    <p:extLst>
      <p:ext uri="{BB962C8B-B14F-4D97-AF65-F5344CB8AC3E}">
        <p14:creationId xmlns:p14="http://schemas.microsoft.com/office/powerpoint/2010/main" val="18763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62B35-4196-4C59-A053-472C0B33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AI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technology</a:t>
            </a:r>
            <a:endParaRPr lang="en-I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044D0-8398-4CF3-9C3A-14BA0B90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2019 Carnegie Endowment report:</a:t>
            </a:r>
          </a:p>
          <a:p>
            <a:r>
              <a:rPr lang="en-IE" dirty="0"/>
              <a:t>75 countries globally actively use AI for surveillance purposes, including smart city/safe city platforms (56), facial recognition (64) and smart policing (52)</a:t>
            </a:r>
          </a:p>
          <a:p>
            <a:r>
              <a:rPr lang="en-IE" dirty="0"/>
              <a:t>Chinese companies as </a:t>
            </a:r>
            <a:r>
              <a:rPr lang="en-IE" dirty="0" smtClean="0"/>
              <a:t>worldwide </a:t>
            </a:r>
            <a:r>
              <a:rPr lang="en-IE" dirty="0"/>
              <a:t>drivers of surveillance technology</a:t>
            </a:r>
          </a:p>
          <a:p>
            <a:r>
              <a:rPr lang="en-IE" dirty="0"/>
              <a:t>But democratic countries as major users of AI surveillance (51% of democratic countries, more than autocratic states), with little monitoring and controlling spread</a:t>
            </a:r>
          </a:p>
          <a:p>
            <a:r>
              <a:rPr lang="en-IE" dirty="0">
                <a:hlinkClick r:id="rId2"/>
              </a:rPr>
              <a:t>https://carnegieendowment.org/files/AI_Global_Surveillance_Index1.pdf</a:t>
            </a:r>
            <a:endParaRPr lang="en-IE" dirty="0"/>
          </a:p>
          <a:p>
            <a:r>
              <a:rPr lang="en-IE" dirty="0">
                <a:hlinkClick r:id="rId3"/>
              </a:rPr>
              <a:t>https://carnegieendowment.org/2019/09/17/global-expansion-of-ai-surveillance-pub-79847</a:t>
            </a:r>
            <a:r>
              <a:rPr lang="en-I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484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1305</Words>
  <Application>Microsoft Office PowerPoint</Application>
  <PresentationFormat>On-screen Show (4:3)</PresentationFormat>
  <Paragraphs>121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Facette</vt:lpstr>
      <vt:lpstr>AI between assistance and surveillance</vt:lpstr>
      <vt:lpstr>Surveillance</vt:lpstr>
      <vt:lpstr>Surveillance, co-veillance and self-surveillance</vt:lpstr>
      <vt:lpstr>Adversarial vs non-adversarial surveillance</vt:lpstr>
      <vt:lpstr>Dataveillance</vt:lpstr>
      <vt:lpstr>Examples of everyday surveillance</vt:lpstr>
      <vt:lpstr>Amazon Go shops: surveillance and convenience</vt:lpstr>
      <vt:lpstr>Ambient assisted living: AI assistance and surveillance</vt:lpstr>
      <vt:lpstr>The spread of AI surveillance technology</vt:lpstr>
      <vt:lpstr>PowerPoint Presentation</vt:lpstr>
      <vt:lpstr>What does AI add to traditional surveillance?</vt:lpstr>
      <vt:lpstr>Ethical Challenges of digital assistance/surveillance</vt:lpstr>
      <vt:lpstr>Unwitting disclosures through aggregate data</vt:lpstr>
      <vt:lpstr>„Always-on“ monitoring through personal devices</vt:lpstr>
      <vt:lpstr>Intrusiveness of monitoring and assistance for vulnerable persons</vt:lpstr>
      <vt:lpstr>Unwitting contribution to AI training datasets</vt:lpstr>
      <vt:lpstr>Unavoidability of surveillance through obligatory services</vt:lpstr>
      <vt:lpstr>Indiscriminateness of dataveillance and „automated suspicion“</vt:lpstr>
      <vt:lpstr>Potential 3rd party uses of tracking data</vt:lpstr>
      <vt:lpstr>“Pushed” self- tracking (Lupton)</vt:lpstr>
      <vt:lpstr>How to keep surveillance ethical?</vt:lpstr>
      <vt:lpstr>Macnish (2017): Ethical criteria for legitimate surveillance</vt:lpstr>
      <vt:lpstr>Some additional requirements for responsible use of surveillance data</vt:lpstr>
      <vt:lpstr>Concerns listed in 2022 FTC Consultation on commercial surveillance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between assistance and surveillance</dc:title>
  <dc:creator>Heike Felzmann</dc:creator>
  <cp:lastModifiedBy>Administrator</cp:lastModifiedBy>
  <cp:revision>63</cp:revision>
  <dcterms:created xsi:type="dcterms:W3CDTF">2019-10-15T00:01:36Z</dcterms:created>
  <dcterms:modified xsi:type="dcterms:W3CDTF">2022-09-28T10:55:16Z</dcterms:modified>
</cp:coreProperties>
</file>